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562" r:id="rId2"/>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94FF034-E84D-4529-8BAC-0D81504C78B7}" type="datetimeFigureOut">
              <a:rPr lang="da-DK" smtClean="0"/>
              <a:t>27-05-2024</a:t>
            </a:fld>
            <a:endParaRPr lang="da-DK"/>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F3DB04C-FB7A-49C7-A673-0AD8D0CF4DCC}" type="slidenum">
              <a:rPr lang="da-DK" smtClean="0"/>
              <a:t>‹nr.›</a:t>
            </a:fld>
            <a:endParaRPr lang="da-DK"/>
          </a:p>
        </p:txBody>
      </p:sp>
    </p:spTree>
    <p:extLst>
      <p:ext uri="{BB962C8B-B14F-4D97-AF65-F5344CB8AC3E}">
        <p14:creationId xmlns:p14="http://schemas.microsoft.com/office/powerpoint/2010/main" val="958780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dsholder til diasbillede 1">
            <a:extLst>
              <a:ext uri="{FF2B5EF4-FFF2-40B4-BE49-F238E27FC236}">
                <a16:creationId xmlns:a16="http://schemas.microsoft.com/office/drawing/2014/main" id="{B9F8B932-0157-E3E5-23C6-D7F0BABBE587}"/>
              </a:ext>
            </a:extLst>
          </p:cNvPr>
          <p:cNvSpPr>
            <a:spLocks noGrp="1" noRot="1" noChangeAspect="1" noChangeArrowheads="1" noTextEdit="1"/>
          </p:cNvSpPr>
          <p:nvPr>
            <p:ph type="sldImg"/>
          </p:nvPr>
        </p:nvSpPr>
        <p:spPr>
          <a:ln/>
        </p:spPr>
      </p:sp>
      <p:sp>
        <p:nvSpPr>
          <p:cNvPr id="3" name="Pladsholder til noter 2">
            <a:extLst>
              <a:ext uri="{FF2B5EF4-FFF2-40B4-BE49-F238E27FC236}">
                <a16:creationId xmlns:a16="http://schemas.microsoft.com/office/drawing/2014/main" id="{8DC9688E-9820-E190-6D2E-C6A0D73C5974}"/>
              </a:ext>
            </a:extLst>
          </p:cNvPr>
          <p:cNvSpPr>
            <a:spLocks noGrp="1"/>
          </p:cNvSpPr>
          <p:nvPr>
            <p:ph type="body" idx="1"/>
          </p:nvPr>
        </p:nvSpPr>
        <p:spPr/>
        <p:txBody>
          <a:bodyPr>
            <a:normAutofit lnSpcReduction="10000"/>
          </a:bodyPr>
          <a:lstStyle/>
          <a:p>
            <a:pPr>
              <a:buFont typeface="Arial" pitchFamily="34" charset="0"/>
              <a:buChar char="•"/>
              <a:defRPr/>
            </a:pPr>
            <a:r>
              <a:rPr lang="da-DK" dirty="0"/>
              <a:t>At meningsskabelsen er en kontinuerlig proces – giver håb for fremtiden: det er noget, man kan forsøge at arbejde med</a:t>
            </a:r>
          </a:p>
          <a:p>
            <a:pPr>
              <a:buFont typeface="Arial" pitchFamily="34" charset="0"/>
              <a:buChar char="•"/>
              <a:defRPr/>
            </a:pPr>
            <a:r>
              <a:rPr lang="da-DK" dirty="0"/>
              <a:t>Meningsskabelsen tager udgangspunkt i identitet: Identiteten hos de ældre danske programmører er, at de er ”håndværkere” – dette betyder noget for deres meningsskabelse omkring, hvad meningen er med Global Workforce: ”</a:t>
            </a:r>
            <a:r>
              <a:rPr lang="da-DK" dirty="0" err="1"/>
              <a:t>access</a:t>
            </a:r>
            <a:r>
              <a:rPr lang="da-DK" dirty="0"/>
              <a:t> to talent” (som om de ikke er god nok? – og så skal de lære disse indere op, der ikke forstår sig ret godt på dansk bankforretning)</a:t>
            </a:r>
          </a:p>
          <a:p>
            <a:pPr>
              <a:buFont typeface="Arial" pitchFamily="34" charset="0"/>
              <a:buChar char="•"/>
              <a:defRPr/>
            </a:pPr>
            <a:r>
              <a:rPr lang="da-DK" dirty="0"/>
              <a:t>Drevet af plausibilitet </a:t>
            </a:r>
            <a:r>
              <a:rPr lang="da-DK" dirty="0" err="1"/>
              <a:t>fremfor</a:t>
            </a:r>
            <a:r>
              <a:rPr lang="da-DK" dirty="0"/>
              <a:t> akkuratesse: Det er meget plausibelt, at Global Workforce handler om økonomi, for de får jo mindre i løn end danskerne</a:t>
            </a:r>
          </a:p>
          <a:p>
            <a:pPr>
              <a:buFont typeface="Arial" pitchFamily="34" charset="0"/>
              <a:buChar char="•"/>
              <a:defRPr/>
            </a:pPr>
            <a:r>
              <a:rPr lang="da-DK" dirty="0"/>
              <a:t>Det er en social proces – pga. fysisk/geografisk adskillelse, sker meningsskabelse ikke særlig godt på tværs af indere og danskere – danskerne bekræfter hinanden i deres opfattelse og inderne bekræfter hinanden i deres opfattelse</a:t>
            </a:r>
          </a:p>
          <a:p>
            <a:pPr>
              <a:buFont typeface="Arial" pitchFamily="34" charset="0"/>
              <a:buChar char="•"/>
              <a:defRPr/>
            </a:pPr>
            <a:endParaRPr lang="da-DK" dirty="0"/>
          </a:p>
          <a:p>
            <a:pPr>
              <a:defRPr/>
            </a:pPr>
            <a:r>
              <a:rPr lang="da-DK" dirty="0"/>
              <a:t>Den øverste ledelse anvender en ”</a:t>
            </a:r>
            <a:r>
              <a:rPr lang="da-DK" dirty="0" err="1"/>
              <a:t>top-down</a:t>
            </a:r>
            <a:r>
              <a:rPr lang="da-DK" dirty="0"/>
              <a:t>”-tilgang: De har besluttet en strategi, som organisationen nu skal implementere.</a:t>
            </a:r>
          </a:p>
          <a:p>
            <a:pPr>
              <a:defRPr/>
            </a:pPr>
            <a:r>
              <a:rPr lang="da-DK" dirty="0"/>
              <a:t>Men hvordan giver denne strategi mening, når man ser den nedefra? Meningsskabelse sker altid – og det er ikke altid den mening, der er besluttet oppefra, der udledes.</a:t>
            </a:r>
          </a:p>
          <a:p>
            <a:pPr>
              <a:defRPr/>
            </a:pPr>
            <a:endParaRPr lang="da-DK" dirty="0"/>
          </a:p>
          <a:p>
            <a:pPr>
              <a:defRPr/>
            </a:pPr>
            <a:r>
              <a:rPr lang="da-DK" dirty="0"/>
              <a:t>Umiddelbart ser hovedproblemet ud til at være manglende videndeling (og det ER et stort problem). Men vores opfattelse er, at en del af løsningen kommer fra meningsskabelsen – herfra kan der måske skabes større motivation til videndeling.</a:t>
            </a:r>
          </a:p>
          <a:p>
            <a:pPr>
              <a:defRPr/>
            </a:pPr>
            <a:endParaRPr lang="da-DK" dirty="0"/>
          </a:p>
        </p:txBody>
      </p:sp>
      <p:sp>
        <p:nvSpPr>
          <p:cNvPr id="20484" name="Pladsholder til diasnummer 3">
            <a:extLst>
              <a:ext uri="{FF2B5EF4-FFF2-40B4-BE49-F238E27FC236}">
                <a16:creationId xmlns:a16="http://schemas.microsoft.com/office/drawing/2014/main" id="{FA6BFBEC-605B-0C1C-FB79-58A0CB2FEFE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003359"/>
                </a:solidFill>
                <a:latin typeface="Arial" panose="020B0604020202020204" pitchFamily="34" charset="0"/>
              </a:defRPr>
            </a:lvl1pPr>
            <a:lvl2pPr marL="742950" indent="-285750">
              <a:defRPr sz="2400">
                <a:solidFill>
                  <a:srgbClr val="003359"/>
                </a:solidFill>
                <a:latin typeface="Arial" panose="020B0604020202020204" pitchFamily="34" charset="0"/>
              </a:defRPr>
            </a:lvl2pPr>
            <a:lvl3pPr marL="1143000" indent="-228600">
              <a:defRPr sz="2400">
                <a:solidFill>
                  <a:srgbClr val="003359"/>
                </a:solidFill>
                <a:latin typeface="Arial" panose="020B0604020202020204" pitchFamily="34" charset="0"/>
              </a:defRPr>
            </a:lvl3pPr>
            <a:lvl4pPr marL="1600200" indent="-228600">
              <a:defRPr sz="2400">
                <a:solidFill>
                  <a:srgbClr val="003359"/>
                </a:solidFill>
                <a:latin typeface="Arial" panose="020B0604020202020204" pitchFamily="34" charset="0"/>
              </a:defRPr>
            </a:lvl4pPr>
            <a:lvl5pPr marL="2057400" indent="-228600">
              <a:defRPr sz="2400">
                <a:solidFill>
                  <a:srgbClr val="003359"/>
                </a:solidFill>
                <a:latin typeface="Arial" panose="020B0604020202020204" pitchFamily="34" charset="0"/>
              </a:defRPr>
            </a:lvl5pPr>
            <a:lvl6pPr marL="2514600" indent="-228600" eaLnBrk="0" fontAlgn="base" hangingPunct="0">
              <a:spcBef>
                <a:spcPct val="0"/>
              </a:spcBef>
              <a:spcAft>
                <a:spcPct val="0"/>
              </a:spcAft>
              <a:defRPr sz="2400">
                <a:solidFill>
                  <a:srgbClr val="003359"/>
                </a:solidFill>
                <a:latin typeface="Arial" panose="020B0604020202020204" pitchFamily="34" charset="0"/>
              </a:defRPr>
            </a:lvl6pPr>
            <a:lvl7pPr marL="2971800" indent="-228600" eaLnBrk="0" fontAlgn="base" hangingPunct="0">
              <a:spcBef>
                <a:spcPct val="0"/>
              </a:spcBef>
              <a:spcAft>
                <a:spcPct val="0"/>
              </a:spcAft>
              <a:defRPr sz="2400">
                <a:solidFill>
                  <a:srgbClr val="003359"/>
                </a:solidFill>
                <a:latin typeface="Arial" panose="020B0604020202020204" pitchFamily="34" charset="0"/>
              </a:defRPr>
            </a:lvl7pPr>
            <a:lvl8pPr marL="3429000" indent="-228600" eaLnBrk="0" fontAlgn="base" hangingPunct="0">
              <a:spcBef>
                <a:spcPct val="0"/>
              </a:spcBef>
              <a:spcAft>
                <a:spcPct val="0"/>
              </a:spcAft>
              <a:defRPr sz="2400">
                <a:solidFill>
                  <a:srgbClr val="003359"/>
                </a:solidFill>
                <a:latin typeface="Arial" panose="020B0604020202020204" pitchFamily="34" charset="0"/>
              </a:defRPr>
            </a:lvl8pPr>
            <a:lvl9pPr marL="3886200" indent="-228600" eaLnBrk="0" fontAlgn="base" hangingPunct="0">
              <a:spcBef>
                <a:spcPct val="0"/>
              </a:spcBef>
              <a:spcAft>
                <a:spcPct val="0"/>
              </a:spcAft>
              <a:defRPr sz="2400">
                <a:solidFill>
                  <a:srgbClr val="003359"/>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6D80320A-D885-4A77-BE59-B1273FC48F44}" type="slidenum">
              <a:rPr kumimoji="0" lang="da-DK" altLang="da-DK"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a-DK" altLang="da-DK" sz="1200" b="0" i="0" u="none" strike="noStrike" kern="1200" cap="none" spc="0" normalizeH="0" baseline="0" noProof="0">
              <a:ln>
                <a:noFill/>
              </a:ln>
              <a:solidFill>
                <a:srgbClr val="000000"/>
              </a:solidFill>
              <a:effectLst/>
              <a:uLnTx/>
              <a:uFillTx/>
              <a:latin typeface="Times" panose="02020603050405020304" pitchFamily="18"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a-DK" dirty="0"/>
              <a:t>Klik for at redigere i master</a:t>
            </a:r>
          </a:p>
        </p:txBody>
      </p:sp>
      <p:sp>
        <p:nvSpPr>
          <p:cNvPr id="3" name="U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a:extLst>
              <a:ext uri="{FF2B5EF4-FFF2-40B4-BE49-F238E27FC236}">
                <a16:creationId xmlns:a16="http://schemas.microsoft.com/office/drawing/2014/main" id="{000EEA1A-3279-7949-2071-CAEDCDE91F48}"/>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E3477F7C-DA1E-423C-80A0-6179BCBADDBC}" type="datetimeFigureOut">
              <a:rPr lang="da-DK"/>
              <a:pPr>
                <a:defRPr/>
              </a:pPr>
              <a:t>27-05-2024</a:t>
            </a:fld>
            <a:endParaRPr lang="da-DK"/>
          </a:p>
        </p:txBody>
      </p:sp>
      <p:sp>
        <p:nvSpPr>
          <p:cNvPr id="5" name="Pladsholder til sidefod 4">
            <a:extLst>
              <a:ext uri="{FF2B5EF4-FFF2-40B4-BE49-F238E27FC236}">
                <a16:creationId xmlns:a16="http://schemas.microsoft.com/office/drawing/2014/main" id="{DCAD688C-8218-C61E-8337-8521D175617C}"/>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6" name="Pladsholder til diasnummer 5">
            <a:extLst>
              <a:ext uri="{FF2B5EF4-FFF2-40B4-BE49-F238E27FC236}">
                <a16:creationId xmlns:a16="http://schemas.microsoft.com/office/drawing/2014/main" id="{DC03EA0A-7743-2B47-715F-20D9E5868DCD}"/>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F64A1D73-5BD3-4CE1-84D2-F3BDE598B4CC}" type="slidenum">
              <a:rPr lang="da-DK" altLang="da-DK"/>
              <a:pPr>
                <a:defRPr/>
              </a:pPr>
              <a:t>‹nr.›</a:t>
            </a:fld>
            <a:endParaRPr lang="da-DK" altLang="da-DK"/>
          </a:p>
        </p:txBody>
      </p:sp>
    </p:spTree>
    <p:extLst>
      <p:ext uri="{BB962C8B-B14F-4D97-AF65-F5344CB8AC3E}">
        <p14:creationId xmlns:p14="http://schemas.microsoft.com/office/powerpoint/2010/main" val="45328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1F87DF4-8567-D2D9-8966-EB095467F0BE}"/>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DFB88685-1050-42A5-8BFC-2A9B6F6834E0}" type="datetimeFigureOut">
              <a:rPr lang="da-DK"/>
              <a:pPr>
                <a:defRPr/>
              </a:pPr>
              <a:t>27-05-2024</a:t>
            </a:fld>
            <a:endParaRPr lang="da-DK"/>
          </a:p>
        </p:txBody>
      </p:sp>
      <p:sp>
        <p:nvSpPr>
          <p:cNvPr id="5" name="Pladsholder til sidefod 4">
            <a:extLst>
              <a:ext uri="{FF2B5EF4-FFF2-40B4-BE49-F238E27FC236}">
                <a16:creationId xmlns:a16="http://schemas.microsoft.com/office/drawing/2014/main" id="{17C58DBA-1288-17C1-2FD2-B9078C04B319}"/>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6" name="Pladsholder til diasnummer 5">
            <a:extLst>
              <a:ext uri="{FF2B5EF4-FFF2-40B4-BE49-F238E27FC236}">
                <a16:creationId xmlns:a16="http://schemas.microsoft.com/office/drawing/2014/main" id="{F95F6E10-DADD-8EB3-402F-2F666478453F}"/>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8F4E1C88-7D51-4D2E-820E-F157E6870C52}" type="slidenum">
              <a:rPr lang="da-DK" altLang="da-DK"/>
              <a:pPr>
                <a:defRPr/>
              </a:pPr>
              <a:t>‹nr.›</a:t>
            </a:fld>
            <a:endParaRPr lang="da-DK" altLang="da-DK"/>
          </a:p>
        </p:txBody>
      </p:sp>
    </p:spTree>
    <p:extLst>
      <p:ext uri="{BB962C8B-B14F-4D97-AF65-F5344CB8AC3E}">
        <p14:creationId xmlns:p14="http://schemas.microsoft.com/office/powerpoint/2010/main" val="3762116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839200" y="274639"/>
            <a:ext cx="2743200" cy="5851525"/>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609600" y="274639"/>
            <a:ext cx="80264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200C139-0699-8BF8-A95A-0A6793091DE7}"/>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70E98B85-4DAE-45A7-AF53-13ECFEFD7CF0}" type="datetimeFigureOut">
              <a:rPr lang="da-DK"/>
              <a:pPr>
                <a:defRPr/>
              </a:pPr>
              <a:t>27-05-2024</a:t>
            </a:fld>
            <a:endParaRPr lang="da-DK"/>
          </a:p>
        </p:txBody>
      </p:sp>
      <p:sp>
        <p:nvSpPr>
          <p:cNvPr id="5" name="Pladsholder til sidefod 4">
            <a:extLst>
              <a:ext uri="{FF2B5EF4-FFF2-40B4-BE49-F238E27FC236}">
                <a16:creationId xmlns:a16="http://schemas.microsoft.com/office/drawing/2014/main" id="{9CBC53F7-BB15-7374-3B32-762EF8BAB859}"/>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6" name="Pladsholder til diasnummer 5">
            <a:extLst>
              <a:ext uri="{FF2B5EF4-FFF2-40B4-BE49-F238E27FC236}">
                <a16:creationId xmlns:a16="http://schemas.microsoft.com/office/drawing/2014/main" id="{6247E68C-922D-FEF5-BC07-C400CA3CCD92}"/>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9B984D4C-8B57-46FA-94C6-1596DDCFD119}" type="slidenum">
              <a:rPr lang="da-DK" altLang="da-DK"/>
              <a:pPr>
                <a:defRPr/>
              </a:pPr>
              <a:t>‹nr.›</a:t>
            </a:fld>
            <a:endParaRPr lang="da-DK" altLang="da-DK"/>
          </a:p>
        </p:txBody>
      </p:sp>
    </p:spTree>
    <p:extLst>
      <p:ext uri="{BB962C8B-B14F-4D97-AF65-F5344CB8AC3E}">
        <p14:creationId xmlns:p14="http://schemas.microsoft.com/office/powerpoint/2010/main" val="2086353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pic>
        <p:nvPicPr>
          <p:cNvPr id="4" name="Picture 2" descr="C:\Users\rymaxu.SKB.038\AppData\Local\Microsoft\Windows\Temporary Internet Files\Content.Outlook\8QM9K5L7\ppt_underside.jpg">
            <a:extLst>
              <a:ext uri="{FF2B5EF4-FFF2-40B4-BE49-F238E27FC236}">
                <a16:creationId xmlns:a16="http://schemas.microsoft.com/office/drawing/2014/main" id="{5C4443A2-B0DA-1E7A-6780-B8F8828DBB4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lstStyle/>
          <a:p>
            <a:r>
              <a:rPr lang="da-DK" dirty="0"/>
              <a:t>Klik for at redigere i master</a:t>
            </a:r>
          </a:p>
        </p:txBody>
      </p:sp>
      <p:sp>
        <p:nvSpPr>
          <p:cNvPr id="3" name="Pladsholder til indhold 2"/>
          <p:cNvSpPr>
            <a:spLocks noGrp="1"/>
          </p:cNvSpPr>
          <p:nvPr>
            <p:ph idx="1"/>
          </p:nvPr>
        </p:nvSpPr>
        <p:spPr/>
        <p:txBody>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5" name="Pladsholder til dato 3">
            <a:extLst>
              <a:ext uri="{FF2B5EF4-FFF2-40B4-BE49-F238E27FC236}">
                <a16:creationId xmlns:a16="http://schemas.microsoft.com/office/drawing/2014/main" id="{73E98CCE-E61F-2255-8280-2ABD5E681F5D}"/>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E28B36E2-F624-4D60-B8B2-0E92B0DFBB55}" type="datetimeFigureOut">
              <a:rPr lang="da-DK"/>
              <a:pPr>
                <a:defRPr/>
              </a:pPr>
              <a:t>27-05-2024</a:t>
            </a:fld>
            <a:endParaRPr lang="da-DK"/>
          </a:p>
        </p:txBody>
      </p:sp>
      <p:sp>
        <p:nvSpPr>
          <p:cNvPr id="6" name="Pladsholder til sidefod 4">
            <a:extLst>
              <a:ext uri="{FF2B5EF4-FFF2-40B4-BE49-F238E27FC236}">
                <a16:creationId xmlns:a16="http://schemas.microsoft.com/office/drawing/2014/main" id="{B04CE903-E99D-7705-5B88-75674C53CF54}"/>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7" name="Pladsholder til diasnummer 5">
            <a:extLst>
              <a:ext uri="{FF2B5EF4-FFF2-40B4-BE49-F238E27FC236}">
                <a16:creationId xmlns:a16="http://schemas.microsoft.com/office/drawing/2014/main" id="{CF15C4DF-5894-3FE6-9927-25E2AC874E2A}"/>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34537CD4-2124-4A2C-AFC7-9AB9A7E7D06F}" type="slidenum">
              <a:rPr lang="da-DK" altLang="da-DK"/>
              <a:pPr>
                <a:defRPr/>
              </a:pPr>
              <a:t>‹nr.›</a:t>
            </a:fld>
            <a:endParaRPr lang="da-DK" altLang="da-DK"/>
          </a:p>
        </p:txBody>
      </p:sp>
    </p:spTree>
    <p:extLst>
      <p:ext uri="{BB962C8B-B14F-4D97-AF65-F5344CB8AC3E}">
        <p14:creationId xmlns:p14="http://schemas.microsoft.com/office/powerpoint/2010/main" val="2466488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a:extLst>
              <a:ext uri="{FF2B5EF4-FFF2-40B4-BE49-F238E27FC236}">
                <a16:creationId xmlns:a16="http://schemas.microsoft.com/office/drawing/2014/main" id="{1EFA51C5-F695-089B-E573-E6D91585095A}"/>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299C7021-9D84-43B1-9994-6D5B59A6F3CA}" type="datetimeFigureOut">
              <a:rPr lang="da-DK"/>
              <a:pPr>
                <a:defRPr/>
              </a:pPr>
              <a:t>27-05-2024</a:t>
            </a:fld>
            <a:endParaRPr lang="da-DK"/>
          </a:p>
        </p:txBody>
      </p:sp>
      <p:sp>
        <p:nvSpPr>
          <p:cNvPr id="5" name="Pladsholder til sidefod 4">
            <a:extLst>
              <a:ext uri="{FF2B5EF4-FFF2-40B4-BE49-F238E27FC236}">
                <a16:creationId xmlns:a16="http://schemas.microsoft.com/office/drawing/2014/main" id="{930439CB-9E18-161A-D034-1615B8A47760}"/>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6" name="Pladsholder til diasnummer 5">
            <a:extLst>
              <a:ext uri="{FF2B5EF4-FFF2-40B4-BE49-F238E27FC236}">
                <a16:creationId xmlns:a16="http://schemas.microsoft.com/office/drawing/2014/main" id="{E579F367-1C2E-0CFF-4E7F-7653C49F00B9}"/>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09E100F6-F420-4A1B-9A25-375902FDB009}" type="slidenum">
              <a:rPr lang="da-DK" altLang="da-DK"/>
              <a:pPr>
                <a:defRPr/>
              </a:pPr>
              <a:t>‹nr.›</a:t>
            </a:fld>
            <a:endParaRPr lang="da-DK" altLang="da-DK"/>
          </a:p>
        </p:txBody>
      </p:sp>
    </p:spTree>
    <p:extLst>
      <p:ext uri="{BB962C8B-B14F-4D97-AF65-F5344CB8AC3E}">
        <p14:creationId xmlns:p14="http://schemas.microsoft.com/office/powerpoint/2010/main" val="78828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pic>
        <p:nvPicPr>
          <p:cNvPr id="5" name="Picture 2" descr="C:\Users\rymaxu.SKB.038\AppData\Local\Microsoft\Windows\Temporary Internet Files\Content.Outlook\8QM9K5L7\ppt_underside.jpg">
            <a:extLst>
              <a:ext uri="{FF2B5EF4-FFF2-40B4-BE49-F238E27FC236}">
                <a16:creationId xmlns:a16="http://schemas.microsoft.com/office/drawing/2014/main" id="{A348EF19-E5D8-F8FB-A4FD-5C04659A83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dato 4">
            <a:extLst>
              <a:ext uri="{FF2B5EF4-FFF2-40B4-BE49-F238E27FC236}">
                <a16:creationId xmlns:a16="http://schemas.microsoft.com/office/drawing/2014/main" id="{26CD4950-8788-3E16-6FE1-280C2AFE4DF1}"/>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5125ED42-A278-4364-8FF9-2CE43A046660}" type="datetimeFigureOut">
              <a:rPr lang="da-DK"/>
              <a:pPr>
                <a:defRPr/>
              </a:pPr>
              <a:t>27-05-2024</a:t>
            </a:fld>
            <a:endParaRPr lang="da-DK"/>
          </a:p>
        </p:txBody>
      </p:sp>
      <p:sp>
        <p:nvSpPr>
          <p:cNvPr id="7" name="Pladsholder til sidefod 5">
            <a:extLst>
              <a:ext uri="{FF2B5EF4-FFF2-40B4-BE49-F238E27FC236}">
                <a16:creationId xmlns:a16="http://schemas.microsoft.com/office/drawing/2014/main" id="{AA206C63-42BE-BB3F-2F94-B394C253B8C5}"/>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8" name="Pladsholder til diasnummer 6">
            <a:extLst>
              <a:ext uri="{FF2B5EF4-FFF2-40B4-BE49-F238E27FC236}">
                <a16:creationId xmlns:a16="http://schemas.microsoft.com/office/drawing/2014/main" id="{9C912EFE-D93C-E7D1-6415-FF5816B9AD54}"/>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39848232-3C79-4C9C-82DF-BB70C03544BB}" type="slidenum">
              <a:rPr lang="da-DK" altLang="da-DK"/>
              <a:pPr>
                <a:defRPr/>
              </a:pPr>
              <a:t>‹nr.›</a:t>
            </a:fld>
            <a:endParaRPr lang="da-DK" altLang="da-DK"/>
          </a:p>
        </p:txBody>
      </p:sp>
    </p:spTree>
    <p:extLst>
      <p:ext uri="{BB962C8B-B14F-4D97-AF65-F5344CB8AC3E}">
        <p14:creationId xmlns:p14="http://schemas.microsoft.com/office/powerpoint/2010/main" val="145355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7" name="Picture 2" descr="C:\Users\rymaxu.SKB.038\AppData\Local\Microsoft\Windows\Temporary Internet Files\Content.Outlook\8QM9K5L7\ppt_underside.jpg">
            <a:extLst>
              <a:ext uri="{FF2B5EF4-FFF2-40B4-BE49-F238E27FC236}">
                <a16:creationId xmlns:a16="http://schemas.microsoft.com/office/drawing/2014/main" id="{FA056FA6-E7CF-6D55-20E6-576923AD1C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lstStyle>
            <a:lvl1pPr>
              <a:defRPr/>
            </a:lvl1pPr>
          </a:lstStyle>
          <a:p>
            <a:r>
              <a:rPr lang="da-DK" dirty="0"/>
              <a:t>Klik for at redigere i master</a:t>
            </a:r>
          </a:p>
        </p:txBody>
      </p:sp>
      <p:sp>
        <p:nvSpPr>
          <p:cNvPr id="3" name="Pladsholder til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8" name="Pladsholder til dato 6">
            <a:extLst>
              <a:ext uri="{FF2B5EF4-FFF2-40B4-BE49-F238E27FC236}">
                <a16:creationId xmlns:a16="http://schemas.microsoft.com/office/drawing/2014/main" id="{E951DF23-50BD-D04F-A8C7-EAA04F57DE57}"/>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439F986A-DB6A-4899-B41F-140D891E0395}" type="datetimeFigureOut">
              <a:rPr lang="da-DK"/>
              <a:pPr>
                <a:defRPr/>
              </a:pPr>
              <a:t>27-05-2024</a:t>
            </a:fld>
            <a:endParaRPr lang="da-DK"/>
          </a:p>
        </p:txBody>
      </p:sp>
      <p:sp>
        <p:nvSpPr>
          <p:cNvPr id="9" name="Pladsholder til sidefod 7">
            <a:extLst>
              <a:ext uri="{FF2B5EF4-FFF2-40B4-BE49-F238E27FC236}">
                <a16:creationId xmlns:a16="http://schemas.microsoft.com/office/drawing/2014/main" id="{E2CF6340-6078-26BE-0F36-507D5D7CF3D8}"/>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10" name="Pladsholder til diasnummer 8">
            <a:extLst>
              <a:ext uri="{FF2B5EF4-FFF2-40B4-BE49-F238E27FC236}">
                <a16:creationId xmlns:a16="http://schemas.microsoft.com/office/drawing/2014/main" id="{3CBE5D5B-CD39-8855-7C5C-A0DA08B9C00A}"/>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2592ECF5-3169-4A8A-8DC7-974ABC540422}" type="slidenum">
              <a:rPr lang="da-DK" altLang="da-DK"/>
              <a:pPr>
                <a:defRPr/>
              </a:pPr>
              <a:t>‹nr.›</a:t>
            </a:fld>
            <a:endParaRPr lang="da-DK" altLang="da-DK"/>
          </a:p>
        </p:txBody>
      </p:sp>
    </p:spTree>
    <p:extLst>
      <p:ext uri="{BB962C8B-B14F-4D97-AF65-F5344CB8AC3E}">
        <p14:creationId xmlns:p14="http://schemas.microsoft.com/office/powerpoint/2010/main" val="657246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a:extLst>
              <a:ext uri="{FF2B5EF4-FFF2-40B4-BE49-F238E27FC236}">
                <a16:creationId xmlns:a16="http://schemas.microsoft.com/office/drawing/2014/main" id="{3A9D6551-F25B-4373-B2DA-66CC225BC00C}"/>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D4E79C55-4E89-4342-8BB5-1651D1048DB2}" type="datetimeFigureOut">
              <a:rPr lang="da-DK"/>
              <a:pPr>
                <a:defRPr/>
              </a:pPr>
              <a:t>27-05-2024</a:t>
            </a:fld>
            <a:endParaRPr lang="da-DK"/>
          </a:p>
        </p:txBody>
      </p:sp>
      <p:sp>
        <p:nvSpPr>
          <p:cNvPr id="4" name="Pladsholder til sidefod 3">
            <a:extLst>
              <a:ext uri="{FF2B5EF4-FFF2-40B4-BE49-F238E27FC236}">
                <a16:creationId xmlns:a16="http://schemas.microsoft.com/office/drawing/2014/main" id="{307A938E-4399-7286-DF84-278B8BBE4D7E}"/>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5" name="Pladsholder til diasnummer 4">
            <a:extLst>
              <a:ext uri="{FF2B5EF4-FFF2-40B4-BE49-F238E27FC236}">
                <a16:creationId xmlns:a16="http://schemas.microsoft.com/office/drawing/2014/main" id="{0F488CC1-C189-1A2F-E9B1-6A69A12FEE9A}"/>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5D0D4C0D-10DF-4759-85A4-FE6763E3DAEC}" type="slidenum">
              <a:rPr lang="da-DK" altLang="da-DK"/>
              <a:pPr>
                <a:defRPr/>
              </a:pPr>
              <a:t>‹nr.›</a:t>
            </a:fld>
            <a:endParaRPr lang="da-DK" altLang="da-DK"/>
          </a:p>
        </p:txBody>
      </p:sp>
    </p:spTree>
    <p:extLst>
      <p:ext uri="{BB962C8B-B14F-4D97-AF65-F5344CB8AC3E}">
        <p14:creationId xmlns:p14="http://schemas.microsoft.com/office/powerpoint/2010/main" val="228503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133545A-F506-D143-1FD8-5968258F67BE}"/>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F25325C2-4F85-42FD-BF44-FE1A98F59A39}" type="datetimeFigureOut">
              <a:rPr lang="da-DK"/>
              <a:pPr>
                <a:defRPr/>
              </a:pPr>
              <a:t>27-05-2024</a:t>
            </a:fld>
            <a:endParaRPr lang="da-DK"/>
          </a:p>
        </p:txBody>
      </p:sp>
      <p:sp>
        <p:nvSpPr>
          <p:cNvPr id="3" name="Pladsholder til sidefod 2">
            <a:extLst>
              <a:ext uri="{FF2B5EF4-FFF2-40B4-BE49-F238E27FC236}">
                <a16:creationId xmlns:a16="http://schemas.microsoft.com/office/drawing/2014/main" id="{8C466CEB-259D-3334-AFE0-9109166632AC}"/>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4" name="Pladsholder til diasnummer 3">
            <a:extLst>
              <a:ext uri="{FF2B5EF4-FFF2-40B4-BE49-F238E27FC236}">
                <a16:creationId xmlns:a16="http://schemas.microsoft.com/office/drawing/2014/main" id="{FC86F315-9DC3-788C-9733-29414FC91449}"/>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CF3833A6-E584-498A-8586-566BB45FE4A5}" type="slidenum">
              <a:rPr lang="da-DK" altLang="da-DK"/>
              <a:pPr>
                <a:defRPr/>
              </a:pPr>
              <a:t>‹nr.›</a:t>
            </a:fld>
            <a:endParaRPr lang="da-DK" altLang="da-DK"/>
          </a:p>
        </p:txBody>
      </p:sp>
    </p:spTree>
    <p:extLst>
      <p:ext uri="{BB962C8B-B14F-4D97-AF65-F5344CB8AC3E}">
        <p14:creationId xmlns:p14="http://schemas.microsoft.com/office/powerpoint/2010/main" val="181564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a:extLst>
              <a:ext uri="{FF2B5EF4-FFF2-40B4-BE49-F238E27FC236}">
                <a16:creationId xmlns:a16="http://schemas.microsoft.com/office/drawing/2014/main" id="{2B54FB47-0D4A-D3E4-8402-9A7B9F67BED2}"/>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15EFF782-38BD-43F9-B5C0-3AD55D038851}" type="datetimeFigureOut">
              <a:rPr lang="da-DK"/>
              <a:pPr>
                <a:defRPr/>
              </a:pPr>
              <a:t>27-05-2024</a:t>
            </a:fld>
            <a:endParaRPr lang="da-DK"/>
          </a:p>
        </p:txBody>
      </p:sp>
      <p:sp>
        <p:nvSpPr>
          <p:cNvPr id="6" name="Pladsholder til sidefod 5">
            <a:extLst>
              <a:ext uri="{FF2B5EF4-FFF2-40B4-BE49-F238E27FC236}">
                <a16:creationId xmlns:a16="http://schemas.microsoft.com/office/drawing/2014/main" id="{1A72D3AB-40C6-EB93-8C1F-8A621BF00C63}"/>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7" name="Pladsholder til diasnummer 6">
            <a:extLst>
              <a:ext uri="{FF2B5EF4-FFF2-40B4-BE49-F238E27FC236}">
                <a16:creationId xmlns:a16="http://schemas.microsoft.com/office/drawing/2014/main" id="{3C072BBD-0D46-908B-94D5-BEF561C5A4CC}"/>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A988CBE0-E41D-4D1B-8D9E-D2EA8FAC9AC5}" type="slidenum">
              <a:rPr lang="da-DK" altLang="da-DK"/>
              <a:pPr>
                <a:defRPr/>
              </a:pPr>
              <a:t>‹nr.›</a:t>
            </a:fld>
            <a:endParaRPr lang="da-DK" altLang="da-DK"/>
          </a:p>
        </p:txBody>
      </p:sp>
    </p:spTree>
    <p:extLst>
      <p:ext uri="{BB962C8B-B14F-4D97-AF65-F5344CB8AC3E}">
        <p14:creationId xmlns:p14="http://schemas.microsoft.com/office/powerpoint/2010/main" val="18870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a:extLst>
              <a:ext uri="{FF2B5EF4-FFF2-40B4-BE49-F238E27FC236}">
                <a16:creationId xmlns:a16="http://schemas.microsoft.com/office/drawing/2014/main" id="{76020C50-6021-60DA-1DD9-25F9A4A3487D}"/>
              </a:ext>
            </a:extLst>
          </p:cNvPr>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CC9D4A63-A793-4FFA-B8F0-871AF0ECA979}" type="datetimeFigureOut">
              <a:rPr lang="da-DK"/>
              <a:pPr>
                <a:defRPr/>
              </a:pPr>
              <a:t>27-05-2024</a:t>
            </a:fld>
            <a:endParaRPr lang="da-DK"/>
          </a:p>
        </p:txBody>
      </p:sp>
      <p:sp>
        <p:nvSpPr>
          <p:cNvPr id="6" name="Pladsholder til sidefod 5">
            <a:extLst>
              <a:ext uri="{FF2B5EF4-FFF2-40B4-BE49-F238E27FC236}">
                <a16:creationId xmlns:a16="http://schemas.microsoft.com/office/drawing/2014/main" id="{23A8C11F-E0A6-6DB9-8FE5-B31D50D88181}"/>
              </a:ext>
            </a:extLst>
          </p:cNvPr>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da-DK"/>
          </a:p>
        </p:txBody>
      </p:sp>
      <p:sp>
        <p:nvSpPr>
          <p:cNvPr id="7" name="Pladsholder til diasnummer 6">
            <a:extLst>
              <a:ext uri="{FF2B5EF4-FFF2-40B4-BE49-F238E27FC236}">
                <a16:creationId xmlns:a16="http://schemas.microsoft.com/office/drawing/2014/main" id="{BA760DE3-E00C-4129-8521-E4CEEFBE7AB1}"/>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pPr>
              <a:defRPr/>
            </a:pPr>
            <a:fld id="{9404B026-C42B-45C0-AFAC-CC74AE8454E0}" type="slidenum">
              <a:rPr lang="da-DK" altLang="da-DK"/>
              <a:pPr>
                <a:defRPr/>
              </a:pPr>
              <a:t>‹nr.›</a:t>
            </a:fld>
            <a:endParaRPr lang="da-DK" altLang="da-DK"/>
          </a:p>
        </p:txBody>
      </p:sp>
    </p:spTree>
    <p:extLst>
      <p:ext uri="{BB962C8B-B14F-4D97-AF65-F5344CB8AC3E}">
        <p14:creationId xmlns:p14="http://schemas.microsoft.com/office/powerpoint/2010/main" val="42992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dsholder til titel 1">
            <a:extLst>
              <a:ext uri="{FF2B5EF4-FFF2-40B4-BE49-F238E27FC236}">
                <a16:creationId xmlns:a16="http://schemas.microsoft.com/office/drawing/2014/main" id="{8B432EC0-7DB9-D76A-7678-E52E9C5F5FF1}"/>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da-DK"/>
              <a:t>Klik for at redigere i master</a:t>
            </a:r>
          </a:p>
        </p:txBody>
      </p:sp>
      <p:sp>
        <p:nvSpPr>
          <p:cNvPr id="1027" name="Pladsholder til tekst 2">
            <a:extLst>
              <a:ext uri="{FF2B5EF4-FFF2-40B4-BE49-F238E27FC236}">
                <a16:creationId xmlns:a16="http://schemas.microsoft.com/office/drawing/2014/main" id="{C6BDB0BB-B32E-5211-EBA9-A971AB03A4A0}"/>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da-DK"/>
              <a:t>Klik for at redigere i master</a:t>
            </a:r>
          </a:p>
          <a:p>
            <a:pPr lvl="1"/>
            <a:r>
              <a:rPr lang="da-DK" altLang="da-DK"/>
              <a:t>Andet niveau</a:t>
            </a:r>
          </a:p>
          <a:p>
            <a:pPr lvl="2"/>
            <a:r>
              <a:rPr lang="da-DK" altLang="da-DK"/>
              <a:t>Tredje niveau</a:t>
            </a:r>
          </a:p>
          <a:p>
            <a:pPr lvl="3"/>
            <a:r>
              <a:rPr lang="da-DK" altLang="da-DK"/>
              <a:t>Fjerde niveau</a:t>
            </a:r>
          </a:p>
          <a:p>
            <a:pPr lvl="4"/>
            <a:r>
              <a:rPr lang="da-DK" altLang="da-DK"/>
              <a:t>Femte niveau</a:t>
            </a:r>
          </a:p>
        </p:txBody>
      </p:sp>
      <p:sp>
        <p:nvSpPr>
          <p:cNvPr id="4" name="Pladsholder til dato 3">
            <a:extLst>
              <a:ext uri="{FF2B5EF4-FFF2-40B4-BE49-F238E27FC236}">
                <a16:creationId xmlns:a16="http://schemas.microsoft.com/office/drawing/2014/main" id="{98E64B7F-2341-756C-6755-A8D405C1BF3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defRPr>
            </a:lvl1pPr>
          </a:lstStyle>
          <a:p>
            <a:pPr>
              <a:defRPr/>
            </a:pPr>
            <a:fld id="{710C68DF-E1E5-4950-A0D1-67006AA1E0E8}" type="datetimeFigureOut">
              <a:rPr lang="da-DK"/>
              <a:pPr>
                <a:defRPr/>
              </a:pPr>
              <a:t>27-05-2024</a:t>
            </a:fld>
            <a:endParaRPr lang="da-DK"/>
          </a:p>
        </p:txBody>
      </p:sp>
      <p:sp>
        <p:nvSpPr>
          <p:cNvPr id="5" name="Pladsholder til sidefod 4">
            <a:extLst>
              <a:ext uri="{FF2B5EF4-FFF2-40B4-BE49-F238E27FC236}">
                <a16:creationId xmlns:a16="http://schemas.microsoft.com/office/drawing/2014/main" id="{9D2E3083-A4BD-EFC6-6530-AC1306A627B0}"/>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da-DK"/>
          </a:p>
        </p:txBody>
      </p:sp>
      <p:sp>
        <p:nvSpPr>
          <p:cNvPr id="6" name="Pladsholder til diasnummer 5">
            <a:extLst>
              <a:ext uri="{FF2B5EF4-FFF2-40B4-BE49-F238E27FC236}">
                <a16:creationId xmlns:a16="http://schemas.microsoft.com/office/drawing/2014/main" id="{116BB4EB-2FFB-2F17-FC22-16AAB798245C}"/>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56DEA50-2FC9-4F21-8999-E75500AE2555}" type="slidenum">
              <a:rPr lang="da-DK" altLang="da-DK"/>
              <a:pPr>
                <a:defRPr/>
              </a:pPr>
              <a:t>‹nr.›</a:t>
            </a:fld>
            <a:endParaRPr lang="da-DK" altLang="da-DK"/>
          </a:p>
        </p:txBody>
      </p:sp>
    </p:spTree>
    <p:extLst>
      <p:ext uri="{BB962C8B-B14F-4D97-AF65-F5344CB8AC3E}">
        <p14:creationId xmlns:p14="http://schemas.microsoft.com/office/powerpoint/2010/main" val="3361216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Ellipse 24">
            <a:extLst>
              <a:ext uri="{FF2B5EF4-FFF2-40B4-BE49-F238E27FC236}">
                <a16:creationId xmlns:a16="http://schemas.microsoft.com/office/drawing/2014/main" id="{24B159C4-B4C2-29BD-A1A6-9095627735BF}"/>
              </a:ext>
            </a:extLst>
          </p:cNvPr>
          <p:cNvSpPr/>
          <p:nvPr/>
        </p:nvSpPr>
        <p:spPr>
          <a:xfrm>
            <a:off x="6939816" y="4742345"/>
            <a:ext cx="2919694" cy="861774"/>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da-DK" sz="2400">
              <a:solidFill>
                <a:prstClr val="white"/>
              </a:solidFill>
              <a:latin typeface="Calibri"/>
            </a:endParaRPr>
          </a:p>
        </p:txBody>
      </p:sp>
      <p:sp>
        <p:nvSpPr>
          <p:cNvPr id="2" name="Ellipse 1">
            <a:extLst>
              <a:ext uri="{FF2B5EF4-FFF2-40B4-BE49-F238E27FC236}">
                <a16:creationId xmlns:a16="http://schemas.microsoft.com/office/drawing/2014/main" id="{D5FA68EA-F00D-909C-3BE7-D70DEF9F9EF8}"/>
              </a:ext>
            </a:extLst>
          </p:cNvPr>
          <p:cNvSpPr/>
          <p:nvPr/>
        </p:nvSpPr>
        <p:spPr>
          <a:xfrm>
            <a:off x="578075" y="2051968"/>
            <a:ext cx="4895400" cy="1830531"/>
          </a:xfrm>
          <a:prstGeom prst="ellipse">
            <a:avLst/>
          </a:prstGeom>
          <a:solidFill>
            <a:srgbClr val="C00000"/>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da-DK" sz="1400" dirty="0">
                <a:solidFill>
                  <a:prstClr val="white"/>
                </a:solidFill>
                <a:latin typeface="Calibri"/>
              </a:rPr>
              <a:t>DESIGN DIN FREMTID</a:t>
            </a:r>
          </a:p>
          <a:p>
            <a:pPr algn="ctr" eaLnBrk="0" fontAlgn="base" hangingPunct="0">
              <a:spcBef>
                <a:spcPct val="0"/>
              </a:spcBef>
              <a:spcAft>
                <a:spcPct val="0"/>
              </a:spcAft>
              <a:defRPr/>
            </a:pPr>
            <a:r>
              <a:rPr lang="da-DK" sz="1400" dirty="0">
                <a:solidFill>
                  <a:prstClr val="white"/>
                </a:solidFill>
                <a:latin typeface="Calibri"/>
              </a:rPr>
              <a:t>Din uddannelse og din karriere </a:t>
            </a:r>
          </a:p>
        </p:txBody>
      </p:sp>
      <p:sp>
        <p:nvSpPr>
          <p:cNvPr id="19461" name="Tekstboks 6">
            <a:extLst>
              <a:ext uri="{FF2B5EF4-FFF2-40B4-BE49-F238E27FC236}">
                <a16:creationId xmlns:a16="http://schemas.microsoft.com/office/drawing/2014/main" id="{943C8A2A-E4F6-8493-A0DB-300698FFD6AB}"/>
              </a:ext>
            </a:extLst>
          </p:cNvPr>
          <p:cNvSpPr txBox="1">
            <a:spLocks noChangeArrowheads="1"/>
          </p:cNvSpPr>
          <p:nvPr/>
        </p:nvSpPr>
        <p:spPr bwMode="auto">
          <a:xfrm>
            <a:off x="7120375" y="756020"/>
            <a:ext cx="20637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0" fontAlgn="base" hangingPunct="0">
              <a:spcBef>
                <a:spcPct val="0"/>
              </a:spcBef>
              <a:spcAft>
                <a:spcPct val="0"/>
              </a:spcAft>
              <a:buNone/>
            </a:pPr>
            <a:r>
              <a:rPr lang="da-DK" altLang="da-DK" sz="1200" b="1" dirty="0">
                <a:solidFill>
                  <a:srgbClr val="003359"/>
                </a:solidFill>
                <a:latin typeface="Arial" panose="020B0604020202020204" pitchFamily="34" charset="0"/>
              </a:rPr>
              <a:t>Toning af din uddannelse</a:t>
            </a:r>
            <a:endParaRPr lang="da-DK" altLang="da-DK" sz="1200" b="1" i="1" dirty="0">
              <a:solidFill>
                <a:srgbClr val="1F497D"/>
              </a:solidFill>
              <a:latin typeface="Arial" panose="020B0604020202020204" pitchFamily="34" charset="0"/>
            </a:endParaRPr>
          </a:p>
        </p:txBody>
      </p:sp>
      <p:sp>
        <p:nvSpPr>
          <p:cNvPr id="32" name="Skyformet billedforklaring 31">
            <a:extLst>
              <a:ext uri="{FF2B5EF4-FFF2-40B4-BE49-F238E27FC236}">
                <a16:creationId xmlns:a16="http://schemas.microsoft.com/office/drawing/2014/main" id="{1CBE7310-B3F2-B43C-82DD-49E52B10C7CB}"/>
              </a:ext>
            </a:extLst>
          </p:cNvPr>
          <p:cNvSpPr/>
          <p:nvPr/>
        </p:nvSpPr>
        <p:spPr>
          <a:xfrm>
            <a:off x="6888164" y="549276"/>
            <a:ext cx="2447925" cy="708025"/>
          </a:xfrm>
          <a:prstGeom prst="cloudCallout">
            <a:avLst>
              <a:gd name="adj1" fmla="val -119569"/>
              <a:gd name="adj2" fmla="val 189350"/>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da-DK" sz="2400">
              <a:solidFill>
                <a:prstClr val="white"/>
              </a:solidFill>
              <a:latin typeface="Calibri"/>
            </a:endParaRPr>
          </a:p>
        </p:txBody>
      </p:sp>
      <p:sp>
        <p:nvSpPr>
          <p:cNvPr id="19463" name="Tekstboks 6">
            <a:extLst>
              <a:ext uri="{FF2B5EF4-FFF2-40B4-BE49-F238E27FC236}">
                <a16:creationId xmlns:a16="http://schemas.microsoft.com/office/drawing/2014/main" id="{6F86A980-4588-9315-2DE2-B37B88ACD0AA}"/>
              </a:ext>
            </a:extLst>
          </p:cNvPr>
          <p:cNvSpPr txBox="1">
            <a:spLocks noChangeArrowheads="1"/>
          </p:cNvSpPr>
          <p:nvPr/>
        </p:nvSpPr>
        <p:spPr bwMode="auto">
          <a:xfrm>
            <a:off x="9728380" y="2358003"/>
            <a:ext cx="223537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ts val="1000"/>
              </a:spcAft>
              <a:buNone/>
            </a:pPr>
            <a:r>
              <a:rPr lang="da-DK" altLang="da-DK" sz="1000" dirty="0">
                <a:solidFill>
                  <a:srgbClr val="003359"/>
                </a:solidFill>
                <a:latin typeface="Arial" panose="020B0604020202020204" pitchFamily="34" charset="0"/>
              </a:rPr>
              <a:t>Vi har samarbejde med  Bornholms hospital, Bispebjerg Hospital forskningsenheden, Bornholms Regionskommune og forskellige uddannelsesinstitutioner   </a:t>
            </a:r>
          </a:p>
        </p:txBody>
      </p:sp>
      <p:sp>
        <p:nvSpPr>
          <p:cNvPr id="19464" name="Tekstboks 30">
            <a:extLst>
              <a:ext uri="{FF2B5EF4-FFF2-40B4-BE49-F238E27FC236}">
                <a16:creationId xmlns:a16="http://schemas.microsoft.com/office/drawing/2014/main" id="{509277FB-FCA6-AD50-5FA7-120FB655428B}"/>
              </a:ext>
            </a:extLst>
          </p:cNvPr>
          <p:cNvSpPr txBox="1">
            <a:spLocks noChangeArrowheads="1"/>
          </p:cNvSpPr>
          <p:nvPr/>
        </p:nvSpPr>
        <p:spPr bwMode="auto">
          <a:xfrm>
            <a:off x="4430307" y="172681"/>
            <a:ext cx="225172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ctr" hangingPunct="0">
              <a:spcBef>
                <a:spcPct val="0"/>
              </a:spcBef>
              <a:spcAft>
                <a:spcPct val="0"/>
              </a:spcAft>
              <a:buNone/>
            </a:pPr>
            <a:r>
              <a:rPr lang="da-DK" altLang="da-DK" sz="1000" dirty="0">
                <a:solidFill>
                  <a:srgbClr val="003359"/>
                </a:solidFill>
                <a:latin typeface="Arial" panose="020B0604020202020204" pitchFamily="34" charset="0"/>
              </a:rPr>
              <a:t>Optagelse på sygeplejerskeuddannelsen</a:t>
            </a:r>
          </a:p>
          <a:p>
            <a:pPr eaLnBrk="0" fontAlgn="ctr" hangingPunct="0">
              <a:spcBef>
                <a:spcPct val="0"/>
              </a:spcBef>
              <a:spcAft>
                <a:spcPct val="0"/>
              </a:spcAft>
              <a:buNone/>
            </a:pPr>
            <a:r>
              <a:rPr lang="da-DK" altLang="da-DK" sz="1000" dirty="0">
                <a:solidFill>
                  <a:srgbClr val="003359"/>
                </a:solidFill>
                <a:latin typeface="Arial" panose="020B0604020202020204" pitchFamily="34" charset="0"/>
              </a:rPr>
              <a:t>Fra 1. semester og gennem hele din uddannelse sætter vi, gennem individuelle studiefaglige samtaler, fokus på dig og dine karriereønsker  </a:t>
            </a:r>
          </a:p>
        </p:txBody>
      </p:sp>
      <p:cxnSp>
        <p:nvCxnSpPr>
          <p:cNvPr id="36" name="Lige pilforbindelse 35">
            <a:extLst>
              <a:ext uri="{FF2B5EF4-FFF2-40B4-BE49-F238E27FC236}">
                <a16:creationId xmlns:a16="http://schemas.microsoft.com/office/drawing/2014/main" id="{1678AF80-398B-85A2-EF30-473963B57085}"/>
              </a:ext>
            </a:extLst>
          </p:cNvPr>
          <p:cNvCxnSpPr/>
          <p:nvPr/>
        </p:nvCxnSpPr>
        <p:spPr>
          <a:xfrm flipV="1">
            <a:off x="6527800" y="836613"/>
            <a:ext cx="2873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Lige pilforbindelse 40">
            <a:extLst>
              <a:ext uri="{FF2B5EF4-FFF2-40B4-BE49-F238E27FC236}">
                <a16:creationId xmlns:a16="http://schemas.microsoft.com/office/drawing/2014/main" id="{A80B7C86-8FB9-C59E-78CC-E938A34ECE02}"/>
              </a:ext>
            </a:extLst>
          </p:cNvPr>
          <p:cNvCxnSpPr>
            <a:cxnSpLocks/>
          </p:cNvCxnSpPr>
          <p:nvPr/>
        </p:nvCxnSpPr>
        <p:spPr>
          <a:xfrm flipV="1">
            <a:off x="4012995" y="1126594"/>
            <a:ext cx="569912" cy="111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467" name="Tekstboks 41">
            <a:extLst>
              <a:ext uri="{FF2B5EF4-FFF2-40B4-BE49-F238E27FC236}">
                <a16:creationId xmlns:a16="http://schemas.microsoft.com/office/drawing/2014/main" id="{EAAE493E-058D-4A2F-6F29-AE26FD079AE4}"/>
              </a:ext>
            </a:extLst>
          </p:cNvPr>
          <p:cNvSpPr txBox="1">
            <a:spLocks noChangeArrowheads="1"/>
          </p:cNvSpPr>
          <p:nvPr/>
        </p:nvSpPr>
        <p:spPr bwMode="auto">
          <a:xfrm>
            <a:off x="1442310" y="1038226"/>
            <a:ext cx="244792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ctr" hangingPunct="0">
              <a:spcBef>
                <a:spcPct val="0"/>
              </a:spcBef>
              <a:spcAft>
                <a:spcPct val="0"/>
              </a:spcAft>
              <a:buNone/>
            </a:pPr>
            <a:r>
              <a:rPr lang="da-DK" altLang="da-DK" sz="1000" dirty="0">
                <a:solidFill>
                  <a:srgbClr val="003359"/>
                </a:solidFill>
                <a:latin typeface="Arial" panose="020B0604020202020204" pitchFamily="34" charset="0"/>
              </a:rPr>
              <a:t>Med en studieplads på sygeplejerskeuddannelsen på Bornholm, har du mulighed for at designe din uddannelse og karriere i den retning, der giver dig mening, og understøtter dine ambitioner – vi hjælper dig!</a:t>
            </a:r>
          </a:p>
        </p:txBody>
      </p:sp>
      <p:cxnSp>
        <p:nvCxnSpPr>
          <p:cNvPr id="46" name="Lige pilforbindelse 45">
            <a:extLst>
              <a:ext uri="{FF2B5EF4-FFF2-40B4-BE49-F238E27FC236}">
                <a16:creationId xmlns:a16="http://schemas.microsoft.com/office/drawing/2014/main" id="{CC299D83-F434-D468-A452-D5C44F62B0DE}"/>
              </a:ext>
            </a:extLst>
          </p:cNvPr>
          <p:cNvCxnSpPr>
            <a:cxnSpLocks/>
          </p:cNvCxnSpPr>
          <p:nvPr/>
        </p:nvCxnSpPr>
        <p:spPr>
          <a:xfrm>
            <a:off x="6456363" y="2159001"/>
            <a:ext cx="431800" cy="658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469" name="Tekstboks 6">
            <a:extLst>
              <a:ext uri="{FF2B5EF4-FFF2-40B4-BE49-F238E27FC236}">
                <a16:creationId xmlns:a16="http://schemas.microsoft.com/office/drawing/2014/main" id="{DECB2534-5B9A-4065-D2DE-8A5E66415E31}"/>
              </a:ext>
            </a:extLst>
          </p:cNvPr>
          <p:cNvSpPr txBox="1">
            <a:spLocks noChangeArrowheads="1"/>
          </p:cNvSpPr>
          <p:nvPr/>
        </p:nvSpPr>
        <p:spPr bwMode="auto">
          <a:xfrm>
            <a:off x="1107055" y="4682136"/>
            <a:ext cx="2852101"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0" fontAlgn="base" hangingPunct="0">
              <a:spcBef>
                <a:spcPct val="0"/>
              </a:spcBef>
              <a:spcAft>
                <a:spcPct val="0"/>
              </a:spcAft>
              <a:buNone/>
            </a:pPr>
            <a:r>
              <a:rPr lang="da-DK" altLang="da-DK" sz="1200" b="1" i="1" dirty="0">
                <a:solidFill>
                  <a:srgbClr val="1F497D"/>
                </a:solidFill>
                <a:latin typeface="Arial" panose="020B0604020202020204" pitchFamily="34" charset="0"/>
              </a:rPr>
              <a:t>Drømmer du om at blive</a:t>
            </a:r>
            <a:br>
              <a:rPr lang="da-DK" altLang="da-DK" sz="1200" b="1" i="1" dirty="0">
                <a:solidFill>
                  <a:srgbClr val="1F497D"/>
                </a:solidFill>
                <a:latin typeface="Arial" panose="020B0604020202020204" pitchFamily="34" charset="0"/>
              </a:rPr>
            </a:br>
            <a:r>
              <a:rPr lang="da-DK" altLang="da-DK" sz="1100" i="1" dirty="0">
                <a:solidFill>
                  <a:srgbClr val="1F497D"/>
                </a:solidFill>
                <a:latin typeface="Arial" panose="020B0604020202020204" pitchFamily="34" charset="0"/>
              </a:rPr>
              <a:t>Borgernær sygeplejerske</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Klinisk sygeplejespecialist </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Socialsygeplejerske, Psykiatrisk sygeplejerske, Kræftsygeplejerske,</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Sundhedsplejerske, Leder </a:t>
            </a:r>
            <a:br>
              <a:rPr lang="da-DK" altLang="da-DK" sz="1100" i="1" dirty="0">
                <a:solidFill>
                  <a:srgbClr val="1F497D"/>
                </a:solidFill>
                <a:latin typeface="Arial" panose="020B0604020202020204" pitchFamily="34" charset="0"/>
              </a:rPr>
            </a:br>
            <a:r>
              <a:rPr lang="da-DK" altLang="da-DK" sz="1100" i="1" dirty="0">
                <a:solidFill>
                  <a:srgbClr val="1F497D"/>
                </a:solidFill>
                <a:latin typeface="Arial" panose="020B0604020202020204" pitchFamily="34" charset="0"/>
              </a:rPr>
              <a:t>Anæstesi- eller Intensivsygeplejerske</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Forsker, Underviser, klinisk vejleder </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Kvalitet og udviklings sygeplejerske </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International sygeplejerske</a:t>
            </a:r>
          </a:p>
          <a:p>
            <a:pPr algn="ctr" eaLnBrk="0" fontAlgn="base" hangingPunct="0">
              <a:spcBef>
                <a:spcPct val="0"/>
              </a:spcBef>
              <a:spcAft>
                <a:spcPct val="0"/>
              </a:spcAft>
              <a:buNone/>
            </a:pPr>
            <a:r>
              <a:rPr lang="da-DK" altLang="da-DK" sz="1100" i="1" dirty="0">
                <a:solidFill>
                  <a:srgbClr val="1F497D"/>
                </a:solidFill>
                <a:latin typeface="Arial" panose="020B0604020202020204" pitchFamily="34" charset="0"/>
              </a:rPr>
              <a:t>Eller måske </a:t>
            </a:r>
            <a:r>
              <a:rPr lang="da-DK" altLang="da-DK" sz="1100" i="1">
                <a:solidFill>
                  <a:srgbClr val="1F497D"/>
                </a:solidFill>
                <a:latin typeface="Arial" panose="020B0604020202020204" pitchFamily="34" charset="0"/>
              </a:rPr>
              <a:t>noget andet</a:t>
            </a:r>
            <a:r>
              <a:rPr lang="da-DK" altLang="da-DK" sz="1100" i="1" dirty="0">
                <a:solidFill>
                  <a:srgbClr val="1F497D"/>
                </a:solidFill>
                <a:latin typeface="Arial" panose="020B0604020202020204" pitchFamily="34" charset="0"/>
              </a:rPr>
              <a:t>? </a:t>
            </a:r>
          </a:p>
        </p:txBody>
      </p:sp>
      <p:sp>
        <p:nvSpPr>
          <p:cNvPr id="51" name="Skyformet billedforklaring 50">
            <a:extLst>
              <a:ext uri="{FF2B5EF4-FFF2-40B4-BE49-F238E27FC236}">
                <a16:creationId xmlns:a16="http://schemas.microsoft.com/office/drawing/2014/main" id="{1FC2C580-1A8E-3431-AC98-B13AF2C8176F}"/>
              </a:ext>
            </a:extLst>
          </p:cNvPr>
          <p:cNvSpPr/>
          <p:nvPr/>
        </p:nvSpPr>
        <p:spPr>
          <a:xfrm>
            <a:off x="437104" y="4637377"/>
            <a:ext cx="4273008" cy="2188058"/>
          </a:xfrm>
          <a:prstGeom prst="cloudCallout">
            <a:avLst>
              <a:gd name="adj1" fmla="val 24339"/>
              <a:gd name="adj2" fmla="val -125787"/>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da-DK" sz="2400">
              <a:solidFill>
                <a:prstClr val="white"/>
              </a:solidFill>
              <a:latin typeface="Calibri"/>
            </a:endParaRPr>
          </a:p>
        </p:txBody>
      </p:sp>
      <p:sp>
        <p:nvSpPr>
          <p:cNvPr id="19471" name="Tekstboks 30">
            <a:extLst>
              <a:ext uri="{FF2B5EF4-FFF2-40B4-BE49-F238E27FC236}">
                <a16:creationId xmlns:a16="http://schemas.microsoft.com/office/drawing/2014/main" id="{203AB19A-3679-4104-EA41-43B587ED7112}"/>
              </a:ext>
            </a:extLst>
          </p:cNvPr>
          <p:cNvSpPr txBox="1">
            <a:spLocks noChangeArrowheads="1"/>
          </p:cNvSpPr>
          <p:nvPr/>
        </p:nvSpPr>
        <p:spPr bwMode="auto">
          <a:xfrm>
            <a:off x="9786209" y="-28805"/>
            <a:ext cx="24479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ctr" hangingPunct="0">
              <a:spcBef>
                <a:spcPct val="0"/>
              </a:spcBef>
              <a:spcAft>
                <a:spcPct val="0"/>
              </a:spcAft>
              <a:buNone/>
            </a:pPr>
            <a:r>
              <a:rPr lang="da-DK" altLang="da-DK" sz="1000" b="1" i="1" dirty="0">
                <a:solidFill>
                  <a:srgbClr val="1F497D"/>
                </a:solidFill>
                <a:latin typeface="Arial" panose="020B0604020202020204" pitchFamily="34" charset="0"/>
              </a:rPr>
              <a:t>Kliniske undervisningsforløb </a:t>
            </a:r>
          </a:p>
          <a:p>
            <a:pPr eaLnBrk="0" fontAlgn="ctr" hangingPunct="0">
              <a:spcBef>
                <a:spcPct val="0"/>
              </a:spcBef>
              <a:spcAft>
                <a:spcPct val="0"/>
              </a:spcAft>
              <a:buNone/>
            </a:pPr>
            <a:r>
              <a:rPr lang="da-DK" altLang="da-DK" sz="1000" dirty="0">
                <a:solidFill>
                  <a:srgbClr val="003359"/>
                </a:solidFill>
                <a:latin typeface="Arial" panose="020B0604020202020204" pitchFamily="34" charset="0"/>
              </a:rPr>
              <a:t>Du kan ønske kliniske undervisningspladser, der understøtter din karrievej </a:t>
            </a:r>
          </a:p>
          <a:p>
            <a:pPr eaLnBrk="0" fontAlgn="ctr" hangingPunct="0">
              <a:spcBef>
                <a:spcPct val="0"/>
              </a:spcBef>
              <a:spcAft>
                <a:spcPct val="0"/>
              </a:spcAft>
              <a:buNone/>
            </a:pPr>
            <a:r>
              <a:rPr lang="da-DK" altLang="da-DK" sz="1000" dirty="0">
                <a:solidFill>
                  <a:srgbClr val="003359"/>
                </a:solidFill>
                <a:latin typeface="Arial" panose="020B0604020202020204" pitchFamily="34" charset="0"/>
              </a:rPr>
              <a:t>Du har mulighed for karrierettet international udveksling </a:t>
            </a:r>
          </a:p>
        </p:txBody>
      </p:sp>
      <p:sp>
        <p:nvSpPr>
          <p:cNvPr id="19472" name="Tekstboks 28">
            <a:extLst>
              <a:ext uri="{FF2B5EF4-FFF2-40B4-BE49-F238E27FC236}">
                <a16:creationId xmlns:a16="http://schemas.microsoft.com/office/drawing/2014/main" id="{33C2EFD9-24DD-EF66-CAFA-C8A76D8A1D66}"/>
              </a:ext>
            </a:extLst>
          </p:cNvPr>
          <p:cNvSpPr txBox="1">
            <a:spLocks noChangeArrowheads="1"/>
          </p:cNvSpPr>
          <p:nvPr/>
        </p:nvSpPr>
        <p:spPr bwMode="auto">
          <a:xfrm>
            <a:off x="7238401" y="5035186"/>
            <a:ext cx="232252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0" fontAlgn="ctr" hangingPunct="0">
              <a:spcBef>
                <a:spcPct val="0"/>
              </a:spcBef>
              <a:spcAft>
                <a:spcPct val="0"/>
              </a:spcAft>
              <a:buNone/>
            </a:pPr>
            <a:r>
              <a:rPr lang="da-DK" altLang="da-DK" sz="1200" b="1" dirty="0">
                <a:solidFill>
                  <a:srgbClr val="003359"/>
                </a:solidFill>
                <a:latin typeface="Arial" panose="020B0604020202020204" pitchFamily="34" charset="0"/>
              </a:rPr>
              <a:t>Ansættelse som nyuddannet </a:t>
            </a:r>
          </a:p>
        </p:txBody>
      </p:sp>
      <p:sp>
        <p:nvSpPr>
          <p:cNvPr id="18" name="Tekstboks 6">
            <a:extLst>
              <a:ext uri="{FF2B5EF4-FFF2-40B4-BE49-F238E27FC236}">
                <a16:creationId xmlns:a16="http://schemas.microsoft.com/office/drawing/2014/main" id="{A1FFA5AC-327B-3140-9D8F-E91EAE058DA6}"/>
              </a:ext>
            </a:extLst>
          </p:cNvPr>
          <p:cNvSpPr txBox="1">
            <a:spLocks noChangeArrowheads="1"/>
          </p:cNvSpPr>
          <p:nvPr/>
        </p:nvSpPr>
        <p:spPr bwMode="auto">
          <a:xfrm>
            <a:off x="5230811" y="5707340"/>
            <a:ext cx="2162175" cy="861774"/>
          </a:xfrm>
          <a:prstGeom prst="rect">
            <a:avLst/>
          </a:prstGeom>
          <a:noFill/>
          <a:ln w="9525">
            <a:noFill/>
            <a:miter lim="800000"/>
            <a:headEnd/>
            <a:tailEnd/>
          </a:ln>
        </p:spPr>
        <p:txBody>
          <a:bodyPr>
            <a:spAutoFit/>
          </a:bodyPr>
          <a:lstStyle/>
          <a:p>
            <a:pPr marL="0" lvl="1" eaLnBrk="0" fontAlgn="base" hangingPunct="0">
              <a:spcBef>
                <a:spcPct val="0"/>
              </a:spcBef>
              <a:spcAft>
                <a:spcPct val="0"/>
              </a:spcAft>
              <a:defRPr/>
            </a:pPr>
            <a:r>
              <a:rPr lang="da-DK" sz="1000" dirty="0">
                <a:solidFill>
                  <a:srgbClr val="003359"/>
                </a:solidFill>
                <a:latin typeface="Arial" charset="0"/>
              </a:rPr>
              <a:t>Ledelsen i Bornholms Regionskommune og Bornholms hospital understøtter dig og dine karriere ønsker </a:t>
            </a:r>
          </a:p>
          <a:p>
            <a:pPr marL="0" lvl="1" eaLnBrk="0" fontAlgn="base" hangingPunct="0">
              <a:spcBef>
                <a:spcPct val="0"/>
              </a:spcBef>
              <a:spcAft>
                <a:spcPct val="0"/>
              </a:spcAft>
              <a:defRPr/>
            </a:pPr>
            <a:endParaRPr lang="da-DK" sz="1000" dirty="0">
              <a:solidFill>
                <a:srgbClr val="003359"/>
              </a:solidFill>
              <a:latin typeface="Arial" charset="0"/>
            </a:endParaRPr>
          </a:p>
        </p:txBody>
      </p:sp>
      <p:cxnSp>
        <p:nvCxnSpPr>
          <p:cNvPr id="19" name="Lige pilforbindelse 18">
            <a:extLst>
              <a:ext uri="{FF2B5EF4-FFF2-40B4-BE49-F238E27FC236}">
                <a16:creationId xmlns:a16="http://schemas.microsoft.com/office/drawing/2014/main" id="{350472F9-BDE3-14D7-8BA5-081780E04632}"/>
              </a:ext>
            </a:extLst>
          </p:cNvPr>
          <p:cNvCxnSpPr>
            <a:cxnSpLocks/>
          </p:cNvCxnSpPr>
          <p:nvPr/>
        </p:nvCxnSpPr>
        <p:spPr>
          <a:xfrm>
            <a:off x="9414208" y="5505930"/>
            <a:ext cx="533317" cy="192051"/>
          </a:xfrm>
          <a:prstGeom prst="straightConnector1">
            <a:avLst/>
          </a:prstGeom>
          <a:ln>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Lige pilforbindelse 20">
            <a:extLst>
              <a:ext uri="{FF2B5EF4-FFF2-40B4-BE49-F238E27FC236}">
                <a16:creationId xmlns:a16="http://schemas.microsoft.com/office/drawing/2014/main" id="{9A7160DC-A4B9-BAEA-B038-FB8C4876A887}"/>
              </a:ext>
            </a:extLst>
          </p:cNvPr>
          <p:cNvCxnSpPr>
            <a:cxnSpLocks/>
          </p:cNvCxnSpPr>
          <p:nvPr/>
        </p:nvCxnSpPr>
        <p:spPr>
          <a:xfrm flipH="1">
            <a:off x="6286519" y="5344839"/>
            <a:ext cx="555589" cy="322182"/>
          </a:xfrm>
          <a:prstGeom prst="straightConnector1">
            <a:avLst/>
          </a:prstGeom>
          <a:ln>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Kombinationstegning 23">
            <a:extLst>
              <a:ext uri="{FF2B5EF4-FFF2-40B4-BE49-F238E27FC236}">
                <a16:creationId xmlns:a16="http://schemas.microsoft.com/office/drawing/2014/main" id="{E8F213CE-7EA8-FC1E-BC20-4CCA2AF7A62A}"/>
              </a:ext>
            </a:extLst>
          </p:cNvPr>
          <p:cNvSpPr/>
          <p:nvPr/>
        </p:nvSpPr>
        <p:spPr>
          <a:xfrm>
            <a:off x="4710112" y="3265756"/>
            <a:ext cx="6696075" cy="2182812"/>
          </a:xfrm>
          <a:custGeom>
            <a:avLst/>
            <a:gdLst>
              <a:gd name="connsiteX0" fmla="*/ 0 w 5663821"/>
              <a:gd name="connsiteY0" fmla="*/ 1587689 h 1587689"/>
              <a:gd name="connsiteX1" fmla="*/ 2292824 w 5663821"/>
              <a:gd name="connsiteY1" fmla="*/ 236561 h 1587689"/>
              <a:gd name="connsiteX2" fmla="*/ 5663821 w 5663821"/>
              <a:gd name="connsiteY2" fmla="*/ 168322 h 1587689"/>
              <a:gd name="connsiteX3" fmla="*/ 5663821 w 5663821"/>
              <a:gd name="connsiteY3" fmla="*/ 168322 h 1587689"/>
            </a:gdLst>
            <a:ahLst/>
            <a:cxnLst>
              <a:cxn ang="0">
                <a:pos x="connsiteX0" y="connsiteY0"/>
              </a:cxn>
              <a:cxn ang="0">
                <a:pos x="connsiteX1" y="connsiteY1"/>
              </a:cxn>
              <a:cxn ang="0">
                <a:pos x="connsiteX2" y="connsiteY2"/>
              </a:cxn>
              <a:cxn ang="0">
                <a:pos x="connsiteX3" y="connsiteY3"/>
              </a:cxn>
            </a:cxnLst>
            <a:rect l="l" t="t" r="r" b="b"/>
            <a:pathLst>
              <a:path w="5663821" h="1587689">
                <a:moveTo>
                  <a:pt x="0" y="1587689"/>
                </a:moveTo>
                <a:cubicBezTo>
                  <a:pt x="674427" y="1030405"/>
                  <a:pt x="1348854" y="473122"/>
                  <a:pt x="2292824" y="236561"/>
                </a:cubicBezTo>
                <a:cubicBezTo>
                  <a:pt x="3236794" y="0"/>
                  <a:pt x="5663821" y="168322"/>
                  <a:pt x="5663821" y="168322"/>
                </a:cubicBezTo>
                <a:lnTo>
                  <a:pt x="5663821" y="168322"/>
                </a:lnTo>
              </a:path>
            </a:pathLst>
          </a:cu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da-DK" sz="2400">
              <a:solidFill>
                <a:prstClr val="black"/>
              </a:solidFill>
              <a:latin typeface="Calibri"/>
            </a:endParaRPr>
          </a:p>
        </p:txBody>
      </p:sp>
      <p:cxnSp>
        <p:nvCxnSpPr>
          <p:cNvPr id="28" name="Lige pilforbindelse 27">
            <a:extLst>
              <a:ext uri="{FF2B5EF4-FFF2-40B4-BE49-F238E27FC236}">
                <a16:creationId xmlns:a16="http://schemas.microsoft.com/office/drawing/2014/main" id="{8DA4030B-D385-8FAB-07B3-7CA6BA1B4EFB}"/>
              </a:ext>
            </a:extLst>
          </p:cNvPr>
          <p:cNvCxnSpPr>
            <a:cxnSpLocks/>
          </p:cNvCxnSpPr>
          <p:nvPr/>
        </p:nvCxnSpPr>
        <p:spPr>
          <a:xfrm>
            <a:off x="9389626" y="649977"/>
            <a:ext cx="382307" cy="476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481" name="Tekstboks 30">
            <a:extLst>
              <a:ext uri="{FF2B5EF4-FFF2-40B4-BE49-F238E27FC236}">
                <a16:creationId xmlns:a16="http://schemas.microsoft.com/office/drawing/2014/main" id="{14672249-5655-5D38-4F23-C0C28BB3D775}"/>
              </a:ext>
            </a:extLst>
          </p:cNvPr>
          <p:cNvSpPr txBox="1">
            <a:spLocks noChangeArrowheads="1"/>
          </p:cNvSpPr>
          <p:nvPr/>
        </p:nvSpPr>
        <p:spPr bwMode="auto">
          <a:xfrm>
            <a:off x="9347209" y="5714611"/>
            <a:ext cx="258915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Relevante ansættelsesforløb der understøtter din karriere </a:t>
            </a:r>
          </a:p>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 kardiologisk afd.</a:t>
            </a:r>
          </a:p>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 akut modtagelsen</a:t>
            </a:r>
          </a:p>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 borgernær sygeplejerske i  kommunen</a:t>
            </a:r>
          </a:p>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 psykiatrien</a:t>
            </a:r>
          </a:p>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 socialpsykiatrien </a:t>
            </a:r>
          </a:p>
          <a:p>
            <a:pPr eaLnBrk="0" fontAlgn="ctr" hangingPunct="0">
              <a:spcBef>
                <a:spcPct val="0"/>
              </a:spcBef>
              <a:spcAft>
                <a:spcPct val="0"/>
              </a:spcAft>
              <a:buNone/>
            </a:pPr>
            <a:r>
              <a:rPr lang="da-DK" altLang="da-DK" sz="1000" dirty="0">
                <a:solidFill>
                  <a:schemeClr val="tx2">
                    <a:lumMod val="75000"/>
                  </a:schemeClr>
                </a:solidFill>
                <a:latin typeface="Arial" panose="020B0604020202020204" pitchFamily="34" charset="0"/>
              </a:rPr>
              <a:t> </a:t>
            </a:r>
          </a:p>
        </p:txBody>
      </p:sp>
      <p:cxnSp>
        <p:nvCxnSpPr>
          <p:cNvPr id="29" name="Lige pilforbindelse 28">
            <a:extLst>
              <a:ext uri="{FF2B5EF4-FFF2-40B4-BE49-F238E27FC236}">
                <a16:creationId xmlns:a16="http://schemas.microsoft.com/office/drawing/2014/main" id="{776A215B-8529-6AB1-E730-5A536BCB485A}"/>
              </a:ext>
            </a:extLst>
          </p:cNvPr>
          <p:cNvCxnSpPr>
            <a:cxnSpLocks/>
          </p:cNvCxnSpPr>
          <p:nvPr/>
        </p:nvCxnSpPr>
        <p:spPr>
          <a:xfrm flipH="1">
            <a:off x="7781467" y="5985164"/>
            <a:ext cx="1048497" cy="180050"/>
          </a:xfrm>
          <a:prstGeom prst="straightConnector1">
            <a:avLst/>
          </a:prstGeom>
          <a:ln>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 name="Skyformet billedforklaring 50">
            <a:extLst>
              <a:ext uri="{FF2B5EF4-FFF2-40B4-BE49-F238E27FC236}">
                <a16:creationId xmlns:a16="http://schemas.microsoft.com/office/drawing/2014/main" id="{79E3B916-D2B0-C582-4012-D3724D8716A5}"/>
              </a:ext>
            </a:extLst>
          </p:cNvPr>
          <p:cNvSpPr/>
          <p:nvPr/>
        </p:nvSpPr>
        <p:spPr>
          <a:xfrm>
            <a:off x="5318305" y="2756699"/>
            <a:ext cx="4410075" cy="1930400"/>
          </a:xfrm>
          <a:prstGeom prst="cloudCallout">
            <a:avLst>
              <a:gd name="adj1" fmla="val 24339"/>
              <a:gd name="adj2" fmla="val -125787"/>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da-DK" sz="2400">
              <a:solidFill>
                <a:prstClr val="white"/>
              </a:solidFill>
              <a:latin typeface="Calibri"/>
            </a:endParaRPr>
          </a:p>
        </p:txBody>
      </p:sp>
      <p:sp>
        <p:nvSpPr>
          <p:cNvPr id="8" name="Skyformet billedforklaring 50">
            <a:extLst>
              <a:ext uri="{FF2B5EF4-FFF2-40B4-BE49-F238E27FC236}">
                <a16:creationId xmlns:a16="http://schemas.microsoft.com/office/drawing/2014/main" id="{14E66A3D-536B-7FB6-AD6B-AC71B9E985CF}"/>
              </a:ext>
            </a:extLst>
          </p:cNvPr>
          <p:cNvSpPr/>
          <p:nvPr/>
        </p:nvSpPr>
        <p:spPr>
          <a:xfrm>
            <a:off x="4578168" y="1394619"/>
            <a:ext cx="2316162" cy="915988"/>
          </a:xfrm>
          <a:prstGeom prst="cloudCallout">
            <a:avLst>
              <a:gd name="adj1" fmla="val 24339"/>
              <a:gd name="adj2" fmla="val -125787"/>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da-DK" sz="2400">
              <a:solidFill>
                <a:prstClr val="white"/>
              </a:solidFill>
              <a:latin typeface="Calibri"/>
            </a:endParaRPr>
          </a:p>
        </p:txBody>
      </p:sp>
      <p:sp>
        <p:nvSpPr>
          <p:cNvPr id="19488" name="Tekstfelt 8">
            <a:extLst>
              <a:ext uri="{FF2B5EF4-FFF2-40B4-BE49-F238E27FC236}">
                <a16:creationId xmlns:a16="http://schemas.microsoft.com/office/drawing/2014/main" id="{FBBE0886-72C1-45FF-E25B-3F80C3A8E9EC}"/>
              </a:ext>
            </a:extLst>
          </p:cNvPr>
          <p:cNvSpPr txBox="1">
            <a:spLocks noChangeArrowheads="1"/>
          </p:cNvSpPr>
          <p:nvPr/>
        </p:nvSpPr>
        <p:spPr bwMode="auto">
          <a:xfrm>
            <a:off x="4924425" y="1630363"/>
            <a:ext cx="151996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r>
              <a:rPr lang="da-DK" altLang="da-DK" sz="1200" b="1" dirty="0">
                <a:solidFill>
                  <a:srgbClr val="003359"/>
                </a:solidFill>
                <a:latin typeface="Arial" panose="020B0604020202020204" pitchFamily="34" charset="0"/>
              </a:rPr>
              <a:t>Studierelevant job</a:t>
            </a:r>
          </a:p>
          <a:p>
            <a:pPr eaLnBrk="0" fontAlgn="base" hangingPunct="0">
              <a:spcBef>
                <a:spcPct val="0"/>
              </a:spcBef>
              <a:spcAft>
                <a:spcPct val="0"/>
              </a:spcAft>
              <a:buNone/>
            </a:pPr>
            <a:endParaRPr lang="da-DK" altLang="da-DK" sz="1100" dirty="0">
              <a:solidFill>
                <a:srgbClr val="003359"/>
              </a:solidFill>
              <a:latin typeface="Arial" panose="020B0604020202020204" pitchFamily="34" charset="0"/>
            </a:endParaRPr>
          </a:p>
          <a:p>
            <a:pPr eaLnBrk="0" fontAlgn="base" hangingPunct="0">
              <a:spcBef>
                <a:spcPct val="0"/>
              </a:spcBef>
              <a:spcAft>
                <a:spcPct val="0"/>
              </a:spcAft>
              <a:buNone/>
            </a:pPr>
            <a:r>
              <a:rPr lang="da-DK" altLang="da-DK" sz="1100" dirty="0">
                <a:solidFill>
                  <a:srgbClr val="003359"/>
                </a:solidFill>
                <a:latin typeface="Arial" panose="020B0604020202020204" pitchFamily="34" charset="0"/>
              </a:rPr>
              <a:t> </a:t>
            </a:r>
          </a:p>
        </p:txBody>
      </p:sp>
      <p:sp>
        <p:nvSpPr>
          <p:cNvPr id="19489" name="Tekstfelt 47">
            <a:extLst>
              <a:ext uri="{FF2B5EF4-FFF2-40B4-BE49-F238E27FC236}">
                <a16:creationId xmlns:a16="http://schemas.microsoft.com/office/drawing/2014/main" id="{D5FD4E80-C234-EB90-311E-AFB2D3C77684}"/>
              </a:ext>
            </a:extLst>
          </p:cNvPr>
          <p:cNvSpPr txBox="1">
            <a:spLocks noChangeArrowheads="1"/>
          </p:cNvSpPr>
          <p:nvPr/>
        </p:nvSpPr>
        <p:spPr bwMode="auto">
          <a:xfrm>
            <a:off x="5865992" y="3111250"/>
            <a:ext cx="3862388" cy="112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r>
              <a:rPr lang="da-DK" altLang="da-DK" sz="1200" b="1" dirty="0">
                <a:solidFill>
                  <a:srgbClr val="003359"/>
                </a:solidFill>
                <a:latin typeface="Arial" panose="020B0604020202020204" pitchFamily="34" charset="0"/>
              </a:rPr>
              <a:t>Tæt samarbejde med din karriere mentor</a:t>
            </a:r>
          </a:p>
          <a:p>
            <a:pPr eaLnBrk="0" fontAlgn="base" hangingPunct="0">
              <a:spcBef>
                <a:spcPct val="0"/>
              </a:spcBef>
              <a:spcAft>
                <a:spcPct val="0"/>
              </a:spcAft>
              <a:buNone/>
            </a:pPr>
            <a:r>
              <a:rPr lang="da-DK" altLang="da-DK" sz="1100" dirty="0">
                <a:solidFill>
                  <a:srgbClr val="003359"/>
                </a:solidFill>
                <a:latin typeface="Arial" panose="020B0604020202020204" pitchFamily="34" charset="0"/>
              </a:rPr>
              <a:t>Du bliver tilknyttet en mentor, som er sygeplejerske eller leder der har erfaring inden for sygeplejen, ledelse, forskning eller undervisning. Din mentor følger dig gennem dit karriereforløb, og inddrager eget netværk og ressourcer</a:t>
            </a:r>
            <a:br>
              <a:rPr lang="da-DK" altLang="da-DK" sz="1100" dirty="0">
                <a:solidFill>
                  <a:srgbClr val="003359"/>
                </a:solidFill>
                <a:latin typeface="Arial" panose="020B0604020202020204" pitchFamily="34" charset="0"/>
              </a:rPr>
            </a:br>
            <a:endParaRPr lang="da-DK" altLang="da-DK" sz="1100" dirty="0">
              <a:solidFill>
                <a:srgbClr val="003359"/>
              </a:solidFill>
              <a:latin typeface="Arial" panose="020B0604020202020204" pitchFamily="34" charset="0"/>
            </a:endParaRPr>
          </a:p>
        </p:txBody>
      </p:sp>
      <p:pic>
        <p:nvPicPr>
          <p:cNvPr id="10" name="Billede 9">
            <a:extLst>
              <a:ext uri="{FF2B5EF4-FFF2-40B4-BE49-F238E27FC236}">
                <a16:creationId xmlns:a16="http://schemas.microsoft.com/office/drawing/2014/main" id="{A571E7F6-C876-4772-6DBC-221D36D47260}"/>
              </a:ext>
            </a:extLst>
          </p:cNvPr>
          <p:cNvPicPr>
            <a:picLocks noChangeAspect="1"/>
          </p:cNvPicPr>
          <p:nvPr/>
        </p:nvPicPr>
        <p:blipFill>
          <a:blip r:embed="rId3"/>
          <a:stretch>
            <a:fillRect/>
          </a:stretch>
        </p:blipFill>
        <p:spPr>
          <a:xfrm>
            <a:off x="165335" y="48904"/>
            <a:ext cx="578743" cy="500372"/>
          </a:xfrm>
          <a:prstGeom prst="rect">
            <a:avLst/>
          </a:prstGeom>
        </p:spPr>
      </p:pic>
      <p:pic>
        <p:nvPicPr>
          <p:cNvPr id="11" name="Billede 10">
            <a:extLst>
              <a:ext uri="{FF2B5EF4-FFF2-40B4-BE49-F238E27FC236}">
                <a16:creationId xmlns:a16="http://schemas.microsoft.com/office/drawing/2014/main" id="{8F9AC4D7-CCA7-2536-1E79-A40A03EB566D}"/>
              </a:ext>
            </a:extLst>
          </p:cNvPr>
          <p:cNvPicPr>
            <a:picLocks noChangeAspect="1"/>
          </p:cNvPicPr>
          <p:nvPr/>
        </p:nvPicPr>
        <p:blipFill>
          <a:blip r:embed="rId4"/>
          <a:stretch>
            <a:fillRect/>
          </a:stretch>
        </p:blipFill>
        <p:spPr>
          <a:xfrm>
            <a:off x="1122924" y="87360"/>
            <a:ext cx="1232101" cy="423460"/>
          </a:xfrm>
          <a:prstGeom prst="rect">
            <a:avLst/>
          </a:prstGeom>
        </p:spPr>
      </p:pic>
      <p:pic>
        <p:nvPicPr>
          <p:cNvPr id="12" name="Billede 11">
            <a:extLst>
              <a:ext uri="{FF2B5EF4-FFF2-40B4-BE49-F238E27FC236}">
                <a16:creationId xmlns:a16="http://schemas.microsoft.com/office/drawing/2014/main" id="{4E12A71E-F224-AD41-596F-8D5FB7D14A92}"/>
              </a:ext>
            </a:extLst>
          </p:cNvPr>
          <p:cNvPicPr>
            <a:picLocks noChangeAspect="1"/>
          </p:cNvPicPr>
          <p:nvPr/>
        </p:nvPicPr>
        <p:blipFill>
          <a:blip r:embed="rId5"/>
          <a:stretch>
            <a:fillRect/>
          </a:stretch>
        </p:blipFill>
        <p:spPr>
          <a:xfrm>
            <a:off x="2805145" y="40613"/>
            <a:ext cx="1571625" cy="447675"/>
          </a:xfrm>
          <a:prstGeom prst="rect">
            <a:avLst/>
          </a:prstGeom>
        </p:spPr>
      </p:pic>
      <p:pic>
        <p:nvPicPr>
          <p:cNvPr id="13" name="Billede 12">
            <a:extLst>
              <a:ext uri="{FF2B5EF4-FFF2-40B4-BE49-F238E27FC236}">
                <a16:creationId xmlns:a16="http://schemas.microsoft.com/office/drawing/2014/main" id="{0FC9D975-1BD7-85FD-A17F-80D2C13206F2}"/>
              </a:ext>
            </a:extLst>
          </p:cNvPr>
          <p:cNvPicPr>
            <a:picLocks noChangeAspect="1"/>
          </p:cNvPicPr>
          <p:nvPr/>
        </p:nvPicPr>
        <p:blipFill>
          <a:blip r:embed="rId6"/>
          <a:stretch>
            <a:fillRect/>
          </a:stretch>
        </p:blipFill>
        <p:spPr>
          <a:xfrm>
            <a:off x="4952576" y="1520279"/>
            <a:ext cx="6542327" cy="1725318"/>
          </a:xfrm>
          <a:prstGeom prst="rect">
            <a:avLst/>
          </a:prstGeom>
        </p:spPr>
      </p:pic>
      <p:sp>
        <p:nvSpPr>
          <p:cNvPr id="15" name="Tekstfelt 14">
            <a:extLst>
              <a:ext uri="{FF2B5EF4-FFF2-40B4-BE49-F238E27FC236}">
                <a16:creationId xmlns:a16="http://schemas.microsoft.com/office/drawing/2014/main" id="{92261645-8C0F-3424-A2A5-6C06E8970F56}"/>
              </a:ext>
            </a:extLst>
          </p:cNvPr>
          <p:cNvSpPr txBox="1"/>
          <p:nvPr/>
        </p:nvSpPr>
        <p:spPr>
          <a:xfrm>
            <a:off x="8043317" y="1703559"/>
            <a:ext cx="3451586" cy="276999"/>
          </a:xfrm>
          <a:prstGeom prst="rect">
            <a:avLst/>
          </a:prstGeom>
          <a:noFill/>
        </p:spPr>
        <p:txBody>
          <a:bodyPr wrap="none" rtlCol="0">
            <a:spAutoFit/>
          </a:bodyPr>
          <a:lstStyle/>
          <a:p>
            <a:r>
              <a:rPr lang="da-DK" sz="1200" b="1" dirty="0">
                <a:solidFill>
                  <a:schemeClr val="tx2"/>
                </a:solidFill>
                <a:latin typeface="Arial" panose="020B0604020202020204" pitchFamily="34" charset="0"/>
                <a:cs typeface="Arial" panose="020B0604020202020204" pitchFamily="34" charset="0"/>
              </a:rPr>
              <a:t>Deltagelse i forsknings- udviklingsaktiviteter</a:t>
            </a:r>
          </a:p>
        </p:txBody>
      </p:sp>
      <p:pic>
        <p:nvPicPr>
          <p:cNvPr id="16" name="Billede 15">
            <a:extLst>
              <a:ext uri="{FF2B5EF4-FFF2-40B4-BE49-F238E27FC236}">
                <a16:creationId xmlns:a16="http://schemas.microsoft.com/office/drawing/2014/main" id="{2F9BCA16-8C2E-6634-7E40-94BDAAD289AA}"/>
              </a:ext>
            </a:extLst>
          </p:cNvPr>
          <p:cNvPicPr>
            <a:picLocks noChangeAspect="1"/>
          </p:cNvPicPr>
          <p:nvPr/>
        </p:nvPicPr>
        <p:blipFill>
          <a:blip r:embed="rId7"/>
          <a:stretch>
            <a:fillRect/>
          </a:stretch>
        </p:blipFill>
        <p:spPr>
          <a:xfrm>
            <a:off x="10463866" y="2245916"/>
            <a:ext cx="494180" cy="166866"/>
          </a:xfrm>
          <a:prstGeom prst="rect">
            <a:avLst/>
          </a:prstGeom>
        </p:spPr>
      </p:pic>
    </p:spTree>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5826</TotalTime>
  <Words>495</Words>
  <Application>Microsoft Office PowerPoint</Application>
  <PresentationFormat>Widescreen</PresentationFormat>
  <Paragraphs>43</Paragraphs>
  <Slides>1</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vt:i4>
      </vt:variant>
    </vt:vector>
  </HeadingPairs>
  <TitlesOfParts>
    <vt:vector size="5" baseType="lpstr">
      <vt:lpstr>Arial</vt:lpstr>
      <vt:lpstr>Calibri</vt:lpstr>
      <vt:lpstr>Times</vt:lpstr>
      <vt:lpstr>Kontortema</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Rekruttering –Nye veje</dc:title>
  <dc:creator>Bonnie Gudbergsen</dc:creator>
  <cp:lastModifiedBy>Bonnie Gudbergsen</cp:lastModifiedBy>
  <cp:revision>8</cp:revision>
  <cp:lastPrinted>2023-11-20T09:28:39Z</cp:lastPrinted>
  <dcterms:created xsi:type="dcterms:W3CDTF">2023-08-31T13:04:42Z</dcterms:created>
  <dcterms:modified xsi:type="dcterms:W3CDTF">2024-05-27T08:43:19Z</dcterms:modified>
</cp:coreProperties>
</file>